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3776" y="2738589"/>
            <a:ext cx="5150224" cy="1876607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Психодиагностические таблицы для определения типичных трудностей в обучении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3776" y="5029619"/>
            <a:ext cx="5150224" cy="86173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</a:t>
            </a:r>
            <a:r>
              <a:rPr lang="ru-RU" sz="2400" dirty="0" smtClean="0"/>
              <a:t>о А.Ф</a:t>
            </a:r>
            <a:r>
              <a:rPr lang="ru-RU" sz="2400" dirty="0" smtClean="0"/>
              <a:t>. </a:t>
            </a:r>
            <a:r>
              <a:rPr lang="ru-RU" sz="2400" dirty="0" smtClean="0"/>
              <a:t>Ануфриеву, </a:t>
            </a:r>
          </a:p>
          <a:p>
            <a:r>
              <a:rPr lang="ru-RU" sz="2400" dirty="0" smtClean="0"/>
              <a:t>С.Н</a:t>
            </a:r>
            <a:r>
              <a:rPr lang="ru-RU" sz="2400" dirty="0" smtClean="0"/>
              <a:t>. </a:t>
            </a:r>
            <a:r>
              <a:rPr lang="ru-RU" sz="2400" dirty="0" smtClean="0"/>
              <a:t>Костроминой</a:t>
            </a:r>
            <a:endParaRPr lang="ru-RU" sz="2400" dirty="0" smtClean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Плохое знание таблицы сложения (умножения) 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1. Низкий уровень развития механической памяти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2. Низкий уровень развития долговременной памяти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3. Развитие общего интеллекта ниже </a:t>
            </a:r>
            <a:r>
              <a:rPr lang="ru-RU" sz="2400" dirty="0" smtClean="0"/>
              <a:t>возрастной нормы</a:t>
            </a:r>
            <a:endParaRPr lang="ru-RU" sz="2400" dirty="0" smtClean="0"/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4</a:t>
            </a:r>
            <a:r>
              <a:rPr lang="ru-RU" sz="2400" dirty="0" smtClean="0"/>
              <a:t>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5. Слабая концентрация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6. </a:t>
            </a:r>
            <a:r>
              <a:rPr lang="ru-RU" sz="2400" dirty="0" err="1" smtClean="0"/>
              <a:t>Несформированность</a:t>
            </a:r>
            <a:r>
              <a:rPr lang="ru-RU" sz="2400" dirty="0" smtClean="0"/>
              <a:t> приемов учебной деятельности</a:t>
            </a:r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154" y="365126"/>
            <a:ext cx="700169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/>
              <a:t>Не справляется с заданиями для самостоятельной работы 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учебной деятельности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Низкий уровень развития произвольности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Постоянно </a:t>
            </a:r>
            <a:r>
              <a:rPr lang="ru-RU" sz="4800" dirty="0" smtClean="0"/>
              <a:t>забывает </a:t>
            </a:r>
            <a:r>
              <a:rPr lang="ru-RU" sz="4800" dirty="0" smtClean="0"/>
              <a:t>дома учебные предметы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Высокая эмоциональная нестабильность, повышенная импульсивность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Низкий уровень концентрации и устойчивости внимания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Плохо списывает с доски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предпосылок учебной деятельности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</a:t>
            </a:r>
            <a:r>
              <a:rPr lang="ru-RU" sz="2800" dirty="0" smtClean="0"/>
              <a:t>. Низкий уровень переключения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Недостаточный объем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5. Низкий уровень развития кратковременной памяти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1966" y="587194"/>
            <a:ext cx="735275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Домашнюю работу выполняет </a:t>
            </a:r>
            <a:r>
              <a:rPr lang="ru-RU" sz="4000" b="1" dirty="0" smtClean="0"/>
              <a:t>отменно, а </a:t>
            </a:r>
            <a:r>
              <a:rPr lang="ru-RU" sz="4000" b="1" dirty="0" smtClean="0"/>
              <a:t>в классе справляется плохо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Низкая скорость протекания психических процессов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учебной деятельности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Низкий уровень развития произвольности</a:t>
            </a: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6468" y="600257"/>
            <a:ext cx="696250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Любое </a:t>
            </a:r>
            <a:r>
              <a:rPr lang="ru-RU" sz="4000" b="1" dirty="0" smtClean="0"/>
              <a:t>задание не­обходимо </a:t>
            </a:r>
            <a:r>
              <a:rPr lang="ru-RU" sz="4000" b="1" dirty="0" smtClean="0"/>
              <a:t>повторить </a:t>
            </a:r>
            <a:r>
              <a:rPr lang="ru-RU" sz="4000" b="1" dirty="0" smtClean="0"/>
              <a:t>несколько раз, прежде </a:t>
            </a:r>
            <a:r>
              <a:rPr lang="ru-RU" sz="4000" b="1" dirty="0" smtClean="0"/>
              <a:t>чем ученик </a:t>
            </a:r>
            <a:r>
              <a:rPr lang="ru-RU" sz="4000" b="1" dirty="0" smtClean="0"/>
              <a:t>начнет его </a:t>
            </a:r>
            <a:r>
              <a:rPr lang="ru-RU" sz="4000" b="1" dirty="0" smtClean="0"/>
              <a:t>выполнять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600" dirty="0" smtClean="0"/>
              <a:t>1. Низкий уровень концентрации и устойчивости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/>
              <a:t>2.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/>
              <a:t>3. </a:t>
            </a:r>
            <a:r>
              <a:rPr lang="ru-RU" sz="2600" dirty="0" err="1" smtClean="0"/>
              <a:t>Несформированность</a:t>
            </a:r>
            <a:r>
              <a:rPr lang="ru-RU" sz="2600" dirty="0" smtClean="0"/>
              <a:t> </a:t>
            </a:r>
            <a:r>
              <a:rPr lang="ru-RU" sz="2600" dirty="0" smtClean="0"/>
              <a:t>умения выполнять задания по устной инструкции взрослого</a:t>
            </a:r>
          </a:p>
          <a:p>
            <a:pPr>
              <a:lnSpc>
                <a:spcPct val="150000"/>
              </a:lnSpc>
              <a:buNone/>
            </a:pPr>
            <a:r>
              <a:rPr lang="ru-RU" sz="2600" dirty="0" smtClean="0"/>
              <a:t>4. </a:t>
            </a:r>
            <a:r>
              <a:rPr lang="ru-RU" sz="2600" dirty="0" err="1" smtClean="0"/>
              <a:t>Нефрормированность</a:t>
            </a:r>
            <a:r>
              <a:rPr lang="ru-RU" sz="2600" dirty="0" smtClean="0"/>
              <a:t> </a:t>
            </a:r>
            <a:r>
              <a:rPr lang="ru-RU" sz="2600" dirty="0" smtClean="0"/>
              <a:t>предпосылок учебной деятельности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Постоянно </a:t>
            </a:r>
            <a:r>
              <a:rPr lang="ru-RU" sz="4800" dirty="0" smtClean="0"/>
              <a:t>переспрашивает учителя 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1. Низкий уровень объема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2. Слабая концентрация и устойчивость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3. Низкий уровень развития переключения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4. Низкий уровень развития кратковременной памяти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5.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6. </a:t>
            </a:r>
            <a:r>
              <a:rPr lang="ru-RU" sz="2400" dirty="0" err="1" smtClean="0"/>
              <a:t>Несформированность</a:t>
            </a:r>
            <a:r>
              <a:rPr lang="ru-RU" sz="2400" dirty="0" smtClean="0"/>
              <a:t> умения принять учебную задачу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6468" y="365126"/>
            <a:ext cx="737888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Плохо </a:t>
            </a:r>
            <a:r>
              <a:rPr lang="ru-RU" sz="4800" dirty="0" smtClean="0"/>
              <a:t>ориентируется </a:t>
            </a:r>
            <a:r>
              <a:rPr lang="ru-RU" sz="4800" dirty="0" smtClean="0"/>
              <a:t>в тетради</a:t>
            </a:r>
            <a:br>
              <a:rPr lang="ru-RU" sz="4800" dirty="0" smtClean="0"/>
            </a:b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1. Низкий уровень развития восприятия и ориентировки в пространстве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2.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3. Слабое развитие мелкой мускулатуры кистей рук</a:t>
            </a:r>
          </a:p>
          <a:p>
            <a:pPr>
              <a:lnSpc>
                <a:spcPct val="150000"/>
              </a:lnSpc>
            </a:pP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662" y="365126"/>
            <a:ext cx="643998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Поднимает руку, а при ответе </a:t>
            </a:r>
            <a:r>
              <a:rPr lang="ru-RU" sz="4800" dirty="0" smtClean="0"/>
              <a:t>молчит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отношения к себе как к школьнику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Заниженная самооценка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Опаздывает на уроки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самоконтроля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Низкий уровень развития концентра­ции и устойчивости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</a:t>
            </a:r>
            <a:r>
              <a:rPr lang="ru-RU" sz="2800" dirty="0" smtClean="0"/>
              <a:t>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Возможные трудности в семье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5. Причины вторичной выгоды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</a:rPr>
              <a:t>В письменных работах пропускает буквы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 smtClean="0"/>
              <a:t>1. </a:t>
            </a:r>
            <a:r>
              <a:rPr lang="ru-RU" sz="2800" dirty="0" smtClean="0"/>
              <a:t>Низкий уровень развития фонематического слуха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</a:t>
            </a:r>
            <a:r>
              <a:rPr lang="ru-RU" sz="2800" dirty="0" smtClean="0"/>
              <a:t>Слабая концентрация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самоконтроля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Индивидуально-типологические особенности личности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3850" y="365126"/>
            <a:ext cx="663593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Постоянно </a:t>
            </a:r>
            <a:r>
              <a:rPr lang="ru-RU" sz="4000" b="1" dirty="0" smtClean="0"/>
              <a:t>отвлекается </a:t>
            </a:r>
            <a:r>
              <a:rPr lang="ru-RU" sz="4000" b="1" dirty="0" smtClean="0"/>
              <a:t>на уроках, залезает под парту, играет, ест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>
          <a:xfrm>
            <a:off x="628650" y="1668871"/>
            <a:ext cx="7886700" cy="4351338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70000"/>
              </a:lnSpc>
              <a:buAutoNum type="arabicPeriod"/>
            </a:pPr>
            <a:r>
              <a:rPr lang="ru-RU" sz="2000" dirty="0" err="1" smtClean="0"/>
              <a:t>Несформированность</a:t>
            </a:r>
            <a:r>
              <a:rPr lang="ru-RU" sz="2000" dirty="0" smtClean="0"/>
              <a:t> </a:t>
            </a:r>
            <a:r>
              <a:rPr lang="ru-RU" sz="2000" dirty="0" smtClean="0"/>
              <a:t>отношения к себе как к </a:t>
            </a:r>
            <a:r>
              <a:rPr lang="ru-RU" sz="2000" dirty="0" smtClean="0"/>
              <a:t>школьнику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2. Преобладающая мотивация учения — игровая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3. Индивидуально-типологические особенности личности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4. Низкий уровень развития концентрации и устойчивости внимания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5. Низкий уровень развития произвольности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6. </a:t>
            </a:r>
            <a:r>
              <a:rPr lang="ru-RU" sz="2000" dirty="0" err="1" smtClean="0"/>
              <a:t>Несформированность</a:t>
            </a:r>
            <a:r>
              <a:rPr lang="ru-RU" sz="2000" dirty="0" smtClean="0"/>
              <a:t> приемов учебной деятельности</a:t>
            </a:r>
          </a:p>
          <a:p>
            <a:pPr>
              <a:lnSpc>
                <a:spcPct val="170000"/>
              </a:lnSpc>
              <a:buNone/>
            </a:pPr>
            <a:r>
              <a:rPr lang="ru-RU" sz="2000" dirty="0" smtClean="0"/>
              <a:t>7. Другие </a:t>
            </a:r>
            <a:r>
              <a:rPr lang="ru-RU" sz="2000" dirty="0" smtClean="0"/>
              <a:t>психологические причины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Испытывает страх перед опросом учителя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Заниженная самооценка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Возможные </a:t>
            </a:r>
            <a:r>
              <a:rPr lang="ru-RU" sz="2800" dirty="0" smtClean="0"/>
              <a:t>трудности в </a:t>
            </a:r>
            <a:r>
              <a:rPr lang="ru-RU" sz="2800" dirty="0" smtClean="0"/>
              <a:t>семье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Внутреннее </a:t>
            </a:r>
            <a:r>
              <a:rPr lang="ru-RU" sz="2800" dirty="0" smtClean="0"/>
              <a:t>стрессовое </a:t>
            </a:r>
            <a:r>
              <a:rPr lang="ru-RU" sz="2800" dirty="0" smtClean="0"/>
              <a:t>состояние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Индивидуально-типологические особенности личности</a:t>
            </a:r>
          </a:p>
          <a:p>
            <a:pPr>
              <a:lnSpc>
                <a:spcPct val="150000"/>
              </a:lnSpc>
              <a:buNone/>
            </a:pP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5" y="574131"/>
            <a:ext cx="6688183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При </a:t>
            </a:r>
            <a:r>
              <a:rPr lang="ru-RU" sz="3200" b="1" dirty="0" smtClean="0"/>
              <a:t>проверке </a:t>
            </a:r>
            <a:r>
              <a:rPr lang="ru-RU" sz="3200" b="1" dirty="0" smtClean="0"/>
              <a:t>тетради </a:t>
            </a:r>
            <a:r>
              <a:rPr lang="ru-RU" sz="3200" b="1" dirty="0" smtClean="0"/>
              <a:t>после </a:t>
            </a:r>
            <a:r>
              <a:rPr lang="ru-RU" sz="3200" b="1" dirty="0" smtClean="0"/>
              <a:t>проведенного </a:t>
            </a:r>
            <a:r>
              <a:rPr lang="ru-RU" sz="3200" b="1" dirty="0" smtClean="0"/>
              <a:t>урока </a:t>
            </a:r>
            <a:r>
              <a:rPr lang="ru-RU" sz="3200" b="1" dirty="0" smtClean="0"/>
              <a:t>оказывается</a:t>
            </a:r>
            <a:r>
              <a:rPr lang="ru-RU" sz="3200" b="1" dirty="0" smtClean="0"/>
              <a:t>, что </a:t>
            </a:r>
            <a:r>
              <a:rPr lang="ru-RU" sz="3200" b="1" dirty="0" smtClean="0"/>
              <a:t>письменная </a:t>
            </a:r>
            <a:r>
              <a:rPr lang="ru-RU" sz="3200" b="1" dirty="0" smtClean="0"/>
              <a:t>работа </a:t>
            </a:r>
            <a:r>
              <a:rPr lang="ru-RU" sz="3200" b="1" dirty="0" smtClean="0"/>
              <a:t>полностью </a:t>
            </a:r>
            <a:r>
              <a:rPr lang="ru-RU" sz="3200" b="1" dirty="0" smtClean="0"/>
              <a:t>отсутствует </a:t>
            </a:r>
            <a:br>
              <a:rPr lang="ru-RU" sz="3200" b="1" dirty="0" smtClean="0"/>
            </a:b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отношения к себе как к школьнику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Преобладающая мотивация учения — игровая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учебной деятельности</a:t>
            </a:r>
          </a:p>
          <a:p>
            <a:pPr>
              <a:lnSpc>
                <a:spcPct val="150000"/>
              </a:lnSpc>
            </a:pPr>
            <a:endParaRPr lang="ru-RU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5474" y="365126"/>
            <a:ext cx="6217920" cy="132556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Во время урока выходит и </a:t>
            </a:r>
            <a:r>
              <a:rPr lang="ru-RU" sz="3600" b="1" dirty="0" smtClean="0"/>
              <a:t>отсутствует продолжительное </a:t>
            </a:r>
            <a:r>
              <a:rPr lang="ru-RU" sz="3600" b="1" dirty="0" smtClean="0"/>
              <a:t>время</a:t>
            </a:r>
            <a:endParaRPr lang="ru-RU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Отсутствует учебная </a:t>
            </a:r>
            <a:r>
              <a:rPr lang="ru-RU" sz="2800" dirty="0" smtClean="0"/>
              <a:t>мотивация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отношения к себе как к школьнику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Заниженная самооценка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Внутреннее стрессовое состояние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5. Трудности в усвоении материала, связанные с ЗПР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593" y="378189"/>
            <a:ext cx="697393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Комментирует оценки и </a:t>
            </a:r>
            <a:r>
              <a:rPr lang="ru-RU" sz="4000" dirty="0" smtClean="0"/>
              <a:t>поведение </a:t>
            </a:r>
            <a:r>
              <a:rPr lang="ru-RU" sz="4000" dirty="0" smtClean="0"/>
              <a:t>учителя </a:t>
            </a:r>
            <a:r>
              <a:rPr lang="ru-RU" sz="4000" dirty="0" smtClean="0"/>
              <a:t>своими </a:t>
            </a:r>
            <a:r>
              <a:rPr lang="ru-RU" sz="4000" dirty="0" smtClean="0"/>
              <a:t>замечаниями 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Возможные трудности в семье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Перенесение функции матери на учителя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Особенности развития "</a:t>
            </a:r>
            <a:r>
              <a:rPr lang="ru-RU" sz="2800" dirty="0" smtClean="0"/>
              <a:t>Я - концепции</a:t>
            </a:r>
            <a:r>
              <a:rPr lang="ru-RU" sz="2800" dirty="0" smtClean="0"/>
              <a:t>"</a:t>
            </a:r>
          </a:p>
          <a:p>
            <a:pPr>
              <a:lnSpc>
                <a:spcPct val="150000"/>
              </a:lnSpc>
              <a:buNone/>
            </a:pPr>
            <a:endParaRPr lang="ru-RU" sz="2800" dirty="0" smtClean="0"/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самоконтроля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Низкий уровень развития концентра­ции и устойчивости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</a:t>
            </a:r>
            <a:r>
              <a:rPr lang="ru-RU" sz="2800" dirty="0" smtClean="0"/>
              <a:t>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Возможные трудности в семье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5. Причины вторичной выгоды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Неразвитость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орфографической зоркости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1.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2. </a:t>
            </a:r>
            <a:r>
              <a:rPr lang="ru-RU" sz="2400" dirty="0" err="1" smtClean="0"/>
              <a:t>Несформированность</a:t>
            </a:r>
            <a:r>
              <a:rPr lang="ru-RU" sz="2400" dirty="0" smtClean="0"/>
              <a:t> приемов учебной деятельности (самоконтроля, умения действовать по правилу)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3. Низкий уровень объема и распределения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4. Низкий уровень развития кратковременной памяти</a:t>
            </a:r>
          </a:p>
          <a:p>
            <a:pPr>
              <a:lnSpc>
                <a:spcPct val="150000"/>
              </a:lnSpc>
              <a:buNone/>
            </a:pPr>
            <a:r>
              <a:rPr lang="ru-RU" sz="2400" dirty="0" smtClean="0"/>
              <a:t>5. Слабое развитие фонематического </a:t>
            </a:r>
            <a:r>
              <a:rPr lang="ru-RU" sz="2400" dirty="0" smtClean="0"/>
              <a:t>слуха</a:t>
            </a:r>
          </a:p>
          <a:p>
            <a:pPr>
              <a:lnSpc>
                <a:spcPct val="150000"/>
              </a:lnSpc>
              <a:buNone/>
            </a:pP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Невнимателен и рассеян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 smtClean="0"/>
              <a:t>1. </a:t>
            </a:r>
            <a:r>
              <a:rPr lang="ru-RU" sz="2800" dirty="0" smtClean="0"/>
              <a:t>Низкий уровень развития произвольности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2. Низкий уровень объема внимания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3. Низкий уровень концентрации и устойчивости внимания</a:t>
            </a:r>
          </a:p>
          <a:p>
            <a:pPr>
              <a:lnSpc>
                <a:spcPct val="150000"/>
              </a:lnSpc>
            </a:pPr>
            <a:r>
              <a:rPr lang="ru-RU" sz="2800" dirty="0" smtClean="0"/>
              <a:t>4. Преобладающая мотивация учения — игровая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Испытывает </a:t>
            </a:r>
            <a:r>
              <a:rPr lang="ru-RU" sz="4000" dirty="0" smtClean="0"/>
              <a:t>трудности </a:t>
            </a:r>
            <a:r>
              <a:rPr lang="ru-RU" sz="4000" dirty="0" smtClean="0"/>
              <a:t>при решении математических задач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Низкий уровень развития общего интеллекта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Слабое понимание грамматических конструкций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умения ориентироваться на систему признаков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Низкий уровень развития образного мышления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Испытывает затруд­нения при </a:t>
            </a:r>
            <a:r>
              <a:rPr lang="ru-RU" sz="4800" dirty="0" err="1" smtClean="0"/>
              <a:t>пересказывании</a:t>
            </a:r>
            <a:r>
              <a:rPr lang="ru-RU" sz="4800" dirty="0" smtClean="0"/>
              <a:t> </a:t>
            </a:r>
            <a:r>
              <a:rPr lang="ru-RU" sz="4800" dirty="0" smtClean="0"/>
              <a:t>текста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умения планировать свои действия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Слабое развитие логического запоминания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Низкий уровень речевого развития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Низкий уровень развития образного мышления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5. Низкий уровень разви­тия логических опера­ций (анализа, обобще­ния, систематизации)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6. Заниженная самооценка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Неусидчив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Индивидуально-типологические особенности личности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3. Низкий уровень развития волевой сферы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Трудно понимает объяснение с первого раза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None/>
            </a:pPr>
            <a:r>
              <a:rPr lang="ru-RU" sz="3200" dirty="0" smtClean="0"/>
              <a:t>1. </a:t>
            </a:r>
            <a:r>
              <a:rPr lang="ru-RU" sz="3200" dirty="0" err="1" smtClean="0"/>
              <a:t>Несформированность</a:t>
            </a:r>
            <a:r>
              <a:rPr lang="ru-RU" sz="3200" dirty="0" smtClean="0"/>
              <a:t> приемов учебной деятельности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3200" dirty="0" smtClean="0"/>
              <a:t>2. Слабая концентрация </a:t>
            </a:r>
            <a:r>
              <a:rPr lang="ru-RU" sz="3200" dirty="0" smtClean="0"/>
              <a:t>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3200" dirty="0" smtClean="0"/>
              <a:t>3. Низкий уровень развития восприятия</a:t>
            </a:r>
          </a:p>
          <a:p>
            <a:pPr>
              <a:lnSpc>
                <a:spcPct val="150000"/>
              </a:lnSpc>
              <a:buNone/>
            </a:pPr>
            <a:r>
              <a:rPr lang="ru-RU" sz="3200" dirty="0" smtClean="0"/>
              <a:t>4. Низкий уровень развития произвольности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3200" dirty="0" smtClean="0"/>
              <a:t>5. Низкий уровень развития общего интеллекта</a:t>
            </a:r>
          </a:p>
          <a:p>
            <a:pPr>
              <a:lnSpc>
                <a:spcPct val="150000"/>
              </a:lnSpc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Постоянная грязь в тетради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2" name="Содержимое 3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1. Слабое развитие тонкой моторики пальцев рук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2. </a:t>
            </a:r>
            <a:r>
              <a:rPr lang="ru-RU" sz="2800" dirty="0" err="1" smtClean="0"/>
              <a:t>Несформированность</a:t>
            </a:r>
            <a:r>
              <a:rPr lang="ru-RU" sz="2800" dirty="0" smtClean="0"/>
              <a:t> приемов учебной деятельности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3</a:t>
            </a:r>
            <a:r>
              <a:rPr lang="ru-RU" sz="2800" dirty="0" smtClean="0"/>
              <a:t>. Недостаточный объем внимания</a:t>
            </a:r>
          </a:p>
          <a:p>
            <a:pPr>
              <a:lnSpc>
                <a:spcPct val="150000"/>
              </a:lnSpc>
              <a:buNone/>
            </a:pPr>
            <a:r>
              <a:rPr lang="ru-RU" sz="2800" dirty="0" smtClean="0"/>
              <a:t>4. Низкий уровень развития кратковременной </a:t>
            </a:r>
            <a:r>
              <a:rPr lang="ru-RU" sz="2800" dirty="0" smtClean="0"/>
              <a:t>памяти</a:t>
            </a:r>
            <a:endParaRPr lang="ru-RU" sz="2800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1110343" y="23121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836</Words>
  <Application>Microsoft Office PowerPoint</Application>
  <PresentationFormat>Экран (4:3)</PresentationFormat>
  <Paragraphs>129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Психодиагностические таблицы для определения типичных трудностей в обучении</vt:lpstr>
      <vt:lpstr>В письменных работах пропускает буквы</vt:lpstr>
      <vt:lpstr>Неразвитость  орфографической зоркости</vt:lpstr>
      <vt:lpstr>Невнимателен и рассеян</vt:lpstr>
      <vt:lpstr>Испытывает трудности при решении математических задач</vt:lpstr>
      <vt:lpstr>Испытывает затруд­нения при пересказывании текста</vt:lpstr>
      <vt:lpstr>Неусидчив</vt:lpstr>
      <vt:lpstr>Трудно понимает объяснение с первого раза</vt:lpstr>
      <vt:lpstr>Постоянная грязь в тетради</vt:lpstr>
      <vt:lpstr>Плохое знание таблицы сложения (умножения) </vt:lpstr>
      <vt:lpstr>Не справляется с заданиями для самостоятельной работы </vt:lpstr>
      <vt:lpstr>Постоянно забывает дома учебные предметы</vt:lpstr>
      <vt:lpstr>Плохо списывает с доски</vt:lpstr>
      <vt:lpstr>Домашнюю работу выполняет отменно, а в классе справляется плохо </vt:lpstr>
      <vt:lpstr>Любое задание не­обходимо повторить несколько раз, прежде чем ученик начнет его выполнять </vt:lpstr>
      <vt:lpstr>Постоянно переспрашивает учителя </vt:lpstr>
      <vt:lpstr>Плохо ориентируется в тетради </vt:lpstr>
      <vt:lpstr>Поднимает руку, а при ответе молчит</vt:lpstr>
      <vt:lpstr>Опаздывает на уроки</vt:lpstr>
      <vt:lpstr>Постоянно отвлекается на уроках, залезает под парту, играет, ест</vt:lpstr>
      <vt:lpstr>Испытывает страх перед опросом учителя</vt:lpstr>
      <vt:lpstr>При проверке тетради после проведенного урока оказывается, что письменная работа полностью отсутствует  </vt:lpstr>
      <vt:lpstr>Во время урока выходит и отсутствует продолжительное время</vt:lpstr>
      <vt:lpstr>Комментирует оценки и поведение учителя своими замечаниями 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Елена Викторовна</cp:lastModifiedBy>
  <cp:revision>30</cp:revision>
  <dcterms:created xsi:type="dcterms:W3CDTF">2014-11-21T11:00:06Z</dcterms:created>
  <dcterms:modified xsi:type="dcterms:W3CDTF">2019-05-08T08:32:26Z</dcterms:modified>
</cp:coreProperties>
</file>